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57" r:id="rId4"/>
    <p:sldId id="259" r:id="rId5"/>
    <p:sldId id="261" r:id="rId7"/>
    <p:sldId id="277" r:id="rId8"/>
    <p:sldId id="278" r:id="rId9"/>
    <p:sldId id="276" r:id="rId10"/>
    <p:sldId id="279" r:id="rId11"/>
    <p:sldId id="263" r:id="rId12"/>
    <p:sldId id="298" r:id="rId13"/>
    <p:sldId id="288" r:id="rId14"/>
    <p:sldId id="299" r:id="rId15"/>
    <p:sldId id="264" r:id="rId16"/>
    <p:sldId id="272" r:id="rId17"/>
    <p:sldId id="283" r:id="rId18"/>
    <p:sldId id="282" r:id="rId19"/>
    <p:sldId id="284" r:id="rId20"/>
    <p:sldId id="271" r:id="rId21"/>
    <p:sldId id="267" r:id="rId22"/>
    <p:sldId id="285" r:id="rId23"/>
    <p:sldId id="28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8BB1F5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-112" y="-848"/>
      </p:cViewPr>
      <p:guideLst>
        <p:guide orient="horz" pos="212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164" y="810993"/>
            <a:ext cx="10368945" cy="604712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3105496" y="3353702"/>
            <a:ext cx="5601288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105785" y="1701800"/>
            <a:ext cx="5981065" cy="1651635"/>
          </a:xfrm>
        </p:spPr>
        <p:txBody>
          <a:bodyPr/>
          <a:p>
            <a:r>
              <a:rPr lang="zh-CN" altLang="en-US" dirty="0"/>
              <a:t>线上实体物资交换平台</a:t>
            </a:r>
            <a:endParaRPr lang="zh-CN" altLang="en-US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082800" y="3817938"/>
            <a:ext cx="9144000" cy="1655762"/>
          </a:xfrm>
        </p:spPr>
        <p:txBody>
          <a:bodyPr>
            <a:normAutofit lnSpcReduction="10000"/>
          </a:bodyPr>
          <a:p>
            <a:r>
              <a:rPr lang="zh-CN" altLang="en-US" dirty="0"/>
              <a:t>组长：裴承轩</a:t>
            </a:r>
            <a:endParaRPr lang="en-US" altLang="zh-CN" dirty="0"/>
          </a:p>
          <a:p>
            <a:r>
              <a:rPr lang="zh-CN" altLang="en-US" dirty="0"/>
              <a:t>组员：汪陈军，张超，万仁杰，沈超羿，金富源，蒋鑫，李子健，黄启轩，汪家锋（按照微信群组默认排名，不分先后）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623084" y="1385423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</a:rPr>
              <a:t>k8s</a:t>
            </a:r>
            <a:r>
              <a:rPr lang="zh-CN" altLang="en-US" sz="2400" b="1" dirty="0">
                <a:solidFill>
                  <a:schemeClr val="tx1"/>
                </a:solidFill>
              </a:rPr>
              <a:t>部署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30830" y="2116455"/>
            <a:ext cx="3931285" cy="4092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一些步骤：</a:t>
            </a:r>
            <a:endParaRPr lang="zh-CN" altLang="en-US" sz="2000"/>
          </a:p>
          <a:p>
            <a:r>
              <a:rPr lang="zh-CN" altLang="en-US" sz="2000"/>
              <a:t>Docker 镜像打包与上传</a:t>
            </a:r>
            <a:endParaRPr lang="zh-CN" altLang="en-US" sz="2000"/>
          </a:p>
          <a:p>
            <a:r>
              <a:rPr lang="zh-CN" altLang="en-US" sz="2000"/>
              <a:t>打包 docker-compose build</a:t>
            </a:r>
            <a:endParaRPr lang="zh-CN" altLang="en-US" sz="2000"/>
          </a:p>
          <a:p>
            <a:r>
              <a:rPr lang="zh-CN" altLang="en-US" sz="2000"/>
              <a:t>上传 docker tag push</a:t>
            </a:r>
            <a:endParaRPr lang="zh-CN" altLang="en-US" sz="2000"/>
          </a:p>
          <a:p>
            <a:r>
              <a:rPr lang="zh-CN" altLang="en-US" sz="2000"/>
              <a:t>阿里云镜像仓库里设置为公开</a:t>
            </a:r>
            <a:endParaRPr lang="zh-CN" altLang="en-US" sz="2000"/>
          </a:p>
          <a:p>
            <a:r>
              <a:rPr lang="zh-CN" altLang="en-US" sz="2000"/>
              <a:t>Kompose 将 docker-compose.yaml 转换成 k8s yaml</a:t>
            </a:r>
            <a:endParaRPr lang="zh-CN" altLang="en-US" sz="2000"/>
          </a:p>
          <a:p>
            <a:r>
              <a:rPr lang="zh-CN" altLang="en-US" sz="2000"/>
              <a:t>只支持 version 为整数的 docker-compose.yaml </a:t>
            </a:r>
            <a:endParaRPr lang="zh-CN" altLang="en-US" sz="2000"/>
          </a:p>
          <a:p>
            <a:r>
              <a:rPr lang="zh-CN" altLang="en-US" sz="2000"/>
              <a:t>无法使用 healthcheck: start_period: 60s</a:t>
            </a:r>
            <a:endParaRPr lang="zh-CN" altLang="en-US" sz="2000"/>
          </a:p>
          <a:p>
            <a:r>
              <a:rPr lang="zh-CN" altLang="en-US" sz="2000"/>
              <a:t>不能创建 PersistentVolume，不能挂载本地 nginx 配置文件</a:t>
            </a:r>
            <a:endParaRPr lang="zh-CN" altLang="en-US"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623084" y="1385423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en-US" altLang="zh-CN" sz="2400" b="1" dirty="0">
                <a:solidFill>
                  <a:schemeClr val="tx1"/>
                </a:solidFill>
              </a:rPr>
              <a:t>k8s</a:t>
            </a:r>
            <a:r>
              <a:rPr lang="zh-CN" altLang="en-US" sz="2400" b="1" dirty="0">
                <a:solidFill>
                  <a:schemeClr val="tx1"/>
                </a:solidFill>
              </a:rPr>
              <a:t>部署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720" y="2215515"/>
            <a:ext cx="7557135" cy="4279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>
            <a:fillRect/>
          </a:stretch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2729" y="5417673"/>
            <a:ext cx="83471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项目界面展示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93495" y="2129155"/>
            <a:ext cx="2778125" cy="3671570"/>
          </a:xfrm>
        </p:spPr>
        <p:txBody>
          <a:bodyPr/>
          <a:p>
            <a:pPr algn="l"/>
            <a:r>
              <a:rPr lang="en-US" altLang="zh-CN" sz="2800"/>
              <a:t>	</a:t>
            </a:r>
            <a:r>
              <a:rPr lang="zh-CN" altLang="en-US" sz="2800"/>
              <a:t>前端开发分为用户端与商家端，这里显示用户端的订单显示页面</a:t>
            </a:r>
            <a:endParaRPr lang="zh-CN" altLang="en-US" sz="2800"/>
          </a:p>
        </p:txBody>
      </p:sp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用户端订单展示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865" y="1072515"/>
            <a:ext cx="6875780" cy="57854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商品与商品详细规格界面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05" y="3001010"/>
            <a:ext cx="4674870" cy="30448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380" y="3001010"/>
            <a:ext cx="6082030" cy="30454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68500" y="1882775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商品查看界面</a:t>
            </a:r>
            <a:endParaRPr lang="zh-CN" altLang="en-US" sz="2400"/>
          </a:p>
        </p:txBody>
      </p:sp>
      <p:sp>
        <p:nvSpPr>
          <p:cNvPr id="8" name="文本框 7"/>
          <p:cNvSpPr txBox="1"/>
          <p:nvPr/>
        </p:nvSpPr>
        <p:spPr>
          <a:xfrm>
            <a:off x="7814945" y="1882775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商品详细规格界面</a:t>
            </a:r>
            <a:endParaRPr lang="zh-CN" alt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商家端订单管理系统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595" y="1431290"/>
            <a:ext cx="9782175" cy="50831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商家端对订单以及商品的管理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385" y="2152015"/>
            <a:ext cx="4499610" cy="415036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05" y="2152015"/>
            <a:ext cx="4942840" cy="42252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>
            <a:fillRect/>
          </a:stretch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04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2729" y="5441803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遇到问题以及总结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54125" y="1343025"/>
            <a:ext cx="10392410" cy="5514340"/>
          </a:xfrm>
        </p:spPr>
        <p:txBody>
          <a:bodyPr>
            <a:noAutofit/>
          </a:bodyPr>
          <a:p>
            <a:pPr algn="l"/>
            <a:r>
              <a:rPr lang="zh-CN" altLang="en-US" b="1">
                <a:latin typeface="宋体" charset="0"/>
                <a:ea typeface="宋体" charset="0"/>
                <a:cs typeface="宋体" charset="0"/>
              </a:rPr>
              <a:t>团队层面：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>
                <a:latin typeface="宋体" charset="0"/>
                <a:ea typeface="宋体" charset="0"/>
                <a:cs typeface="宋体" charset="0"/>
              </a:rPr>
              <a:t>1.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分工上 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2-3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人负责前端开发，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3-4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人负责后端开发，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2-3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人负责网关以及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eureka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服务发现，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2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人参与部署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k8s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部署（分工比较模糊）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>
                <a:latin typeface="宋体" charset="0"/>
                <a:ea typeface="宋体" charset="0"/>
                <a:cs typeface="宋体" charset="0"/>
              </a:rPr>
              <a:t>2.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之前由于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lab3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的问题很大，服务注册与服务发现以及网关相关内容实现不完全，因此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lab4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中实际大部分时间用在这里修复补全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lab3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相关内容。且团队之间的协调合作能力尚显不足，导致任务量重复。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 b="1">
                <a:latin typeface="宋体" charset="0"/>
                <a:ea typeface="宋体" charset="0"/>
                <a:cs typeface="宋体" charset="0"/>
              </a:rPr>
              <a:t>技术层面：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>
                <a:latin typeface="宋体" charset="0"/>
                <a:ea typeface="宋体" charset="0"/>
                <a:cs typeface="宋体" charset="0"/>
              </a:rPr>
              <a:t>1. docker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相关：拆服务中的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image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无法加载主类、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dockerfile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执行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apt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语句镜像报错、服务注册无法找到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>
                <a:latin typeface="宋体" charset="0"/>
                <a:ea typeface="宋体" charset="0"/>
                <a:cs typeface="宋体" charset="0"/>
              </a:rPr>
              <a:t>2.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网关：网关鉴权时，访问不走GlobalFilter，直接被分发给对应的服务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>
                <a:latin typeface="宋体" charset="0"/>
                <a:ea typeface="宋体" charset="0"/>
                <a:cs typeface="宋体" charset="0"/>
              </a:rPr>
              <a:t>3.k8s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相关部署问题 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。。。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</p:txBody>
      </p:sp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遇到问题与总结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54125" y="1343025"/>
            <a:ext cx="10392410" cy="4961255"/>
          </a:xfrm>
        </p:spPr>
        <p:txBody>
          <a:bodyPr>
            <a:noAutofit/>
          </a:bodyPr>
          <a:p>
            <a:pPr algn="l"/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小组最后在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lab4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的实现上还是不足，这也跟之前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lab3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开发不完全甚至在</a:t>
            </a:r>
            <a:r>
              <a:rPr lang="en-US" altLang="zh-CN">
                <a:latin typeface="宋体" charset="0"/>
                <a:ea typeface="宋体" charset="0"/>
                <a:cs typeface="宋体" charset="0"/>
              </a:rPr>
              <a:t>lab1-2</a:t>
            </a:r>
            <a:r>
              <a:rPr lang="zh-CN" altLang="en-US">
                <a:latin typeface="宋体" charset="0"/>
                <a:ea typeface="宋体" charset="0"/>
                <a:cs typeface="宋体" charset="0"/>
              </a:rPr>
              <a:t>的开发遗留漏洞有很大关联。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但还是每位成员多多少少对微服务有了一些了解，希望之后有机会能更加深入学习。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最后，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感谢老师以及助教这一学期里的指导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感谢组内成员若干个晚上联动调代码的积极性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>
                <a:latin typeface="宋体" charset="0"/>
                <a:ea typeface="宋体" charset="0"/>
                <a:cs typeface="宋体" charset="0"/>
              </a:rPr>
              <a:t>感谢提供过帮助以及一起成长的同学们</a:t>
            </a:r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endParaRPr lang="zh-CN" altLang="en-US">
              <a:latin typeface="宋体" charset="0"/>
              <a:ea typeface="宋体" charset="0"/>
              <a:cs typeface="宋体" charset="0"/>
            </a:endParaRPr>
          </a:p>
          <a:p>
            <a:pPr algn="l"/>
            <a:endParaRPr lang="zh-CN" altLang="en-US">
              <a:latin typeface="宋体" charset="0"/>
              <a:ea typeface="宋体" charset="0"/>
              <a:cs typeface="宋体" charset="0"/>
            </a:endParaRPr>
          </a:p>
        </p:txBody>
      </p:sp>
      <p:grpSp>
        <p:nvGrpSpPr>
          <p:cNvPr id="104" name="组合 103"/>
          <p:cNvGrpSpPr/>
          <p:nvPr/>
        </p:nvGrpSpPr>
        <p:grpSpPr>
          <a:xfrm>
            <a:off x="0" y="200660"/>
            <a:ext cx="6596380" cy="733425"/>
            <a:chOff x="1026459" y="557573"/>
            <a:chExt cx="10188388" cy="733347"/>
          </a:xfrm>
        </p:grpSpPr>
        <p:sp>
          <p:nvSpPr>
            <p:cNvPr id="105" name="矩形 10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dirty="0">
                  <a:solidFill>
                    <a:schemeClr val="bg1"/>
                  </a:solidFill>
                  <a:sym typeface="+mn-ea"/>
                </a:rPr>
                <a:t>遇到问题与总结</a:t>
              </a:r>
              <a:endParaRPr lang="zh-CN" altLang="en-US" sz="2800" dirty="0">
                <a:solidFill>
                  <a:schemeClr val="bg1"/>
                </a:solidFill>
                <a:sym typeface="+mn-ea"/>
              </a:endParaRPr>
            </a:p>
          </p:txBody>
        </p:sp>
        <p:pic>
          <p:nvPicPr>
            <p:cNvPr id="106" name="图片 10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>
            <a:fillRect/>
          </a:stretch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2580" y="5441950"/>
            <a:ext cx="74891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  </a:t>
            </a:r>
            <a:r>
              <a:rPr lang="zh-CN" altLang="en-US" sz="3200" dirty="0">
                <a:solidFill>
                  <a:schemeClr val="bg1"/>
                </a:solidFill>
              </a:rPr>
              <a:t>回顾与实现</a:t>
            </a:r>
            <a:r>
              <a:rPr lang="en-US" altLang="zh-CN" sz="3200" dirty="0">
                <a:solidFill>
                  <a:schemeClr val="bg1"/>
                </a:solidFill>
              </a:rPr>
              <a:t>lab3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489325" y="2395220"/>
            <a:ext cx="4454525" cy="15684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4800" b="1" dirty="0">
                <a:sym typeface="+mn-ea"/>
              </a:rPr>
              <a:t>Thanks</a:t>
            </a:r>
            <a:r>
              <a:rPr lang="zh-CN" altLang="en-US" sz="4800" b="1" dirty="0">
                <a:sym typeface="+mn-ea"/>
              </a:rPr>
              <a:t>！</a:t>
            </a:r>
            <a:br>
              <a:rPr lang="zh-CN" altLang="en-US" sz="4800" b="1" dirty="0">
                <a:sym typeface="+mn-ea"/>
              </a:rPr>
            </a:br>
            <a:r>
              <a:rPr lang="zh-CN" altLang="en-US" sz="4800" b="1" dirty="0">
                <a:sym typeface="+mn-ea"/>
              </a:rPr>
              <a:t>请老师批评指正</a:t>
            </a:r>
            <a:endParaRPr lang="zh-CN" altLang="en-US" sz="4800" b="1" dirty="0">
              <a:sym typeface="+mn-ea"/>
            </a:endParaRPr>
          </a:p>
        </p:txBody>
      </p:sp>
      <p:sp>
        <p:nvSpPr>
          <p:cNvPr id="37" name="íśḻïďé"/>
          <p:cNvSpPr/>
          <p:nvPr/>
        </p:nvSpPr>
        <p:spPr>
          <a:xfrm>
            <a:off x="0" y="0"/>
            <a:ext cx="4651031" cy="1820890"/>
          </a:xfrm>
          <a:custGeom>
            <a:avLst/>
            <a:gdLst>
              <a:gd name="connsiteX0" fmla="*/ 0 w 5993100"/>
              <a:gd name="connsiteY0" fmla="*/ 0 h 2042320"/>
              <a:gd name="connsiteX1" fmla="*/ 5993100 w 5993100"/>
              <a:gd name="connsiteY1" fmla="*/ 0 h 2042320"/>
              <a:gd name="connsiteX2" fmla="*/ 5935836 w 5993100"/>
              <a:gd name="connsiteY2" fmla="*/ 52489 h 2042320"/>
              <a:gd name="connsiteX3" fmla="*/ 4576070 w 5993100"/>
              <a:gd name="connsiteY3" fmla="*/ 383674 h 2042320"/>
              <a:gd name="connsiteX4" fmla="*/ 4256452 w 5993100"/>
              <a:gd name="connsiteY4" fmla="*/ 374301 h 2042320"/>
              <a:gd name="connsiteX5" fmla="*/ 3856621 w 5993100"/>
              <a:gd name="connsiteY5" fmla="*/ 361803 h 2042320"/>
              <a:gd name="connsiteX6" fmla="*/ 860354 w 5993100"/>
              <a:gd name="connsiteY6" fmla="*/ 1689670 h 2042320"/>
              <a:gd name="connsiteX7" fmla="*/ 180368 w 5993100"/>
              <a:gd name="connsiteY7" fmla="*/ 1996980 h 2042320"/>
              <a:gd name="connsiteX8" fmla="*/ 0 w 5993100"/>
              <a:gd name="connsiteY8" fmla="*/ 2042320 h 2042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93100" h="2042320">
                <a:moveTo>
                  <a:pt x="0" y="0"/>
                </a:moveTo>
                <a:lnTo>
                  <a:pt x="5993100" y="0"/>
                </a:lnTo>
                <a:lnTo>
                  <a:pt x="5935836" y="52489"/>
                </a:lnTo>
                <a:cubicBezTo>
                  <a:pt x="5716021" y="218081"/>
                  <a:pt x="5312179" y="383674"/>
                  <a:pt x="4576070" y="383674"/>
                </a:cubicBezTo>
                <a:cubicBezTo>
                  <a:pt x="4476113" y="383674"/>
                  <a:pt x="4369984" y="380550"/>
                  <a:pt x="4256452" y="374301"/>
                </a:cubicBezTo>
                <a:cubicBezTo>
                  <a:pt x="4114537" y="365709"/>
                  <a:pt x="3981260" y="361803"/>
                  <a:pt x="3856621" y="361803"/>
                </a:cubicBezTo>
                <a:cubicBezTo>
                  <a:pt x="2426360" y="361803"/>
                  <a:pt x="2054912" y="893731"/>
                  <a:pt x="860354" y="1689670"/>
                </a:cubicBezTo>
                <a:cubicBezTo>
                  <a:pt x="656274" y="1825581"/>
                  <a:pt x="425121" y="1925354"/>
                  <a:pt x="180368" y="1996980"/>
                </a:cubicBezTo>
                <a:lnTo>
                  <a:pt x="0" y="204232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3205545" y="4538508"/>
            <a:ext cx="8986455" cy="2319492"/>
            <a:chOff x="3205545" y="3007431"/>
            <a:chExt cx="8986455" cy="3850569"/>
          </a:xfrm>
        </p:grpSpPr>
        <p:sp>
          <p:nvSpPr>
            <p:cNvPr id="35" name="is1íḍê"/>
            <p:cNvSpPr/>
            <p:nvPr/>
          </p:nvSpPr>
          <p:spPr bwMode="auto">
            <a:xfrm>
              <a:off x="3331540" y="3007431"/>
              <a:ext cx="8860459" cy="3850568"/>
            </a:xfrm>
            <a:custGeom>
              <a:avLst/>
              <a:gdLst>
                <a:gd name="T0" fmla="*/ 5904 w 7180"/>
                <a:gd name="T1" fmla="*/ 0 h 3119"/>
                <a:gd name="T2" fmla="*/ 4320 w 7180"/>
                <a:gd name="T3" fmla="*/ 599 h 3119"/>
                <a:gd name="T4" fmla="*/ 1892 w 7180"/>
                <a:gd name="T5" fmla="*/ 2299 h 3119"/>
                <a:gd name="T6" fmla="*/ 1568 w 7180"/>
                <a:gd name="T7" fmla="*/ 2283 h 3119"/>
                <a:gd name="T8" fmla="*/ 1309 w 7180"/>
                <a:gd name="T9" fmla="*/ 2271 h 3119"/>
                <a:gd name="T10" fmla="*/ 0 w 7180"/>
                <a:gd name="T11" fmla="*/ 3119 h 3119"/>
                <a:gd name="T12" fmla="*/ 7180 w 7180"/>
                <a:gd name="T13" fmla="*/ 3119 h 3119"/>
                <a:gd name="T14" fmla="*/ 7180 w 7180"/>
                <a:gd name="T15" fmla="*/ 211 h 3119"/>
                <a:gd name="T16" fmla="*/ 5904 w 7180"/>
                <a:gd name="T17" fmla="*/ 0 h 3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80" h="3119">
                  <a:moveTo>
                    <a:pt x="5904" y="0"/>
                  </a:moveTo>
                  <a:cubicBezTo>
                    <a:pt x="5358" y="0"/>
                    <a:pt x="4761" y="135"/>
                    <a:pt x="4320" y="599"/>
                  </a:cubicBezTo>
                  <a:cubicBezTo>
                    <a:pt x="3352" y="1618"/>
                    <a:pt x="3051" y="2299"/>
                    <a:pt x="1892" y="2299"/>
                  </a:cubicBezTo>
                  <a:cubicBezTo>
                    <a:pt x="1791" y="2299"/>
                    <a:pt x="1683" y="2294"/>
                    <a:pt x="1568" y="2283"/>
                  </a:cubicBezTo>
                  <a:cubicBezTo>
                    <a:pt x="1476" y="2275"/>
                    <a:pt x="1390" y="2271"/>
                    <a:pt x="1309" y="2271"/>
                  </a:cubicBezTo>
                  <a:cubicBezTo>
                    <a:pt x="116" y="2271"/>
                    <a:pt x="0" y="3119"/>
                    <a:pt x="0" y="3119"/>
                  </a:cubicBezTo>
                  <a:cubicBezTo>
                    <a:pt x="7180" y="3119"/>
                    <a:pt x="7180" y="3119"/>
                    <a:pt x="7180" y="3119"/>
                  </a:cubicBezTo>
                  <a:cubicBezTo>
                    <a:pt x="7180" y="211"/>
                    <a:pt x="7180" y="211"/>
                    <a:pt x="7180" y="211"/>
                  </a:cubicBezTo>
                  <a:cubicBezTo>
                    <a:pt x="6949" y="137"/>
                    <a:pt x="6453" y="0"/>
                    <a:pt x="5904" y="0"/>
                  </a:cubicBezTo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lvl="0"/>
              <a:endParaRPr lang="zh-CN" altLang="en-US"/>
            </a:p>
          </p:txBody>
        </p:sp>
        <p:sp>
          <p:nvSpPr>
            <p:cNvPr id="36" name="ïṥḻïdê"/>
            <p:cNvSpPr/>
            <p:nvPr/>
          </p:nvSpPr>
          <p:spPr bwMode="auto">
            <a:xfrm>
              <a:off x="3205545" y="3543382"/>
              <a:ext cx="8986455" cy="3314618"/>
            </a:xfrm>
            <a:custGeom>
              <a:avLst/>
              <a:gdLst>
                <a:gd name="T0" fmla="*/ 5683 w 5683"/>
                <a:gd name="T1" fmla="*/ 2094 h 2094"/>
                <a:gd name="T2" fmla="*/ 5683 w 5683"/>
                <a:gd name="T3" fmla="*/ 149 h 2094"/>
                <a:gd name="T4" fmla="*/ 4002 w 5683"/>
                <a:gd name="T5" fmla="*/ 744 h 2094"/>
                <a:gd name="T6" fmla="*/ 1410 w 5683"/>
                <a:gd name="T7" fmla="*/ 1336 h 2094"/>
                <a:gd name="T8" fmla="*/ 0 w 5683"/>
                <a:gd name="T9" fmla="*/ 2094 h 2094"/>
                <a:gd name="T10" fmla="*/ 5683 w 5683"/>
                <a:gd name="T11" fmla="*/ 2094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83" h="2094">
                  <a:moveTo>
                    <a:pt x="5683" y="2094"/>
                  </a:moveTo>
                  <a:cubicBezTo>
                    <a:pt x="5683" y="149"/>
                    <a:pt x="5683" y="149"/>
                    <a:pt x="5683" y="149"/>
                  </a:cubicBezTo>
                  <a:cubicBezTo>
                    <a:pt x="5553" y="122"/>
                    <a:pt x="4768" y="0"/>
                    <a:pt x="4002" y="744"/>
                  </a:cubicBezTo>
                  <a:cubicBezTo>
                    <a:pt x="3363" y="1364"/>
                    <a:pt x="2631" y="1496"/>
                    <a:pt x="1410" y="1336"/>
                  </a:cubicBezTo>
                  <a:cubicBezTo>
                    <a:pt x="323" y="1194"/>
                    <a:pt x="47" y="1931"/>
                    <a:pt x="0" y="2094"/>
                  </a:cubicBezTo>
                  <a:lnTo>
                    <a:pt x="5683" y="2094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lvl="0"/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771674" y="1714988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通过</a:t>
            </a:r>
            <a:r>
              <a:rPr lang="en-US" altLang="zh-CN" sz="2400" b="1" dirty="0">
                <a:solidFill>
                  <a:schemeClr val="tx1"/>
                </a:solidFill>
              </a:rPr>
              <a:t>eureka</a:t>
            </a:r>
            <a:r>
              <a:rPr lang="zh-CN" altLang="en-US" sz="2400" b="1" dirty="0">
                <a:solidFill>
                  <a:schemeClr val="tx1"/>
                </a:solidFill>
              </a:rPr>
              <a:t>服务器实现服务注册与发现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25" y="419735"/>
            <a:ext cx="3434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一、 回顾与实现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lab3</a:t>
            </a:r>
            <a:endParaRPr lang="en-US" altLang="zh-CN" sz="280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630" y="2545080"/>
            <a:ext cx="5848350" cy="36283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08380" y="2774950"/>
            <a:ext cx="3905885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000"/>
              <a:t>Eureka Server：提供服务注册和发现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/>
              <a:t>Service Provider：服务提供方，将自身服务注册到Eureka，从而使服务消费方能够找到。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/>
              <a:t>Service Consumer：服务消费方，从Eureka获取注册服务列表，从而能够消费服务。</a:t>
            </a:r>
            <a:endParaRPr lang="zh-CN" alt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771674" y="1714988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服务注册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25" y="404495"/>
            <a:ext cx="3434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一、 回顾与实现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lab3</a:t>
            </a:r>
            <a:endParaRPr lang="en-US" altLang="zh-CN" sz="280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80" y="4530725"/>
            <a:ext cx="9872980" cy="17640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495" y="1567815"/>
            <a:ext cx="4723765" cy="27819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70280" y="2804160"/>
            <a:ext cx="49745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以</a:t>
            </a:r>
            <a:r>
              <a:rPr lang="en-US" altLang="zh-CN" sz="2400"/>
              <a:t>orders</a:t>
            </a:r>
            <a:r>
              <a:rPr lang="zh-CN" altLang="en-US" sz="2400"/>
              <a:t>服务为例，先在</a:t>
            </a:r>
            <a:r>
              <a:rPr lang="en-US" altLang="zh-CN" sz="2400"/>
              <a:t>eureka</a:t>
            </a:r>
            <a:r>
              <a:rPr lang="zh-CN" altLang="en-US" sz="2400"/>
              <a:t>进行服务注册</a:t>
            </a:r>
            <a:endParaRPr lang="zh-CN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771674" y="1714988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服务发现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25" y="404495"/>
            <a:ext cx="3434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一、 回顾与实现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lab3</a:t>
            </a:r>
            <a:endParaRPr lang="en-US" altLang="zh-CN" sz="28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0280" y="2804160"/>
            <a:ext cx="30384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	</a:t>
            </a:r>
            <a:r>
              <a:rPr lang="zh-CN" altLang="en-US" sz="2400"/>
              <a:t>通过网关进行服务分发，图中代码为</a:t>
            </a:r>
            <a:r>
              <a:rPr lang="en-US" altLang="zh-CN" sz="2400"/>
              <a:t>order</a:t>
            </a:r>
            <a:r>
              <a:rPr lang="zh-CN" altLang="en-US" sz="2400"/>
              <a:t>服务对</a:t>
            </a:r>
            <a:r>
              <a:rPr lang="en-US" altLang="zh-CN" sz="2400"/>
              <a:t>user</a:t>
            </a:r>
            <a:r>
              <a:rPr lang="zh-CN" altLang="en-US" sz="2400"/>
              <a:t>服务的调用过程。</a:t>
            </a:r>
            <a:endParaRPr lang="zh-CN" altLang="en-US" sz="2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815" y="2804160"/>
            <a:ext cx="6909435" cy="321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上下箭头 26"/>
          <p:cNvSpPr/>
          <p:nvPr/>
        </p:nvSpPr>
        <p:spPr>
          <a:xfrm>
            <a:off x="5767070" y="2795905"/>
            <a:ext cx="344805" cy="2567305"/>
          </a:xfrm>
          <a:prstGeom prst="up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771674" y="1491468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服务注册与服务发现关系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25" y="419735"/>
            <a:ext cx="3434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一、 回顾与实现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lab3</a:t>
            </a:r>
            <a:endParaRPr lang="en-US" altLang="zh-CN" sz="28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889250" y="2706370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order</a:t>
            </a:r>
            <a:endParaRPr lang="en-US" altLang="zh-CN"/>
          </a:p>
        </p:txBody>
      </p:sp>
      <p:sp>
        <p:nvSpPr>
          <p:cNvPr id="6" name="椭圆 5"/>
          <p:cNvSpPr/>
          <p:nvPr/>
        </p:nvSpPr>
        <p:spPr>
          <a:xfrm>
            <a:off x="2609215" y="5364480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product</a:t>
            </a:r>
            <a:endParaRPr lang="en-US" altLang="zh-CN"/>
          </a:p>
        </p:txBody>
      </p:sp>
      <p:sp>
        <p:nvSpPr>
          <p:cNvPr id="7" name="椭圆 6"/>
          <p:cNvSpPr/>
          <p:nvPr/>
        </p:nvSpPr>
        <p:spPr>
          <a:xfrm>
            <a:off x="7975600" y="2706370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collect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8139430" y="5422900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cart</a:t>
            </a:r>
            <a:endParaRPr lang="en-US" altLang="zh-CN"/>
          </a:p>
        </p:txBody>
      </p:sp>
      <p:sp>
        <p:nvSpPr>
          <p:cNvPr id="9" name="椭圆 8"/>
          <p:cNvSpPr/>
          <p:nvPr/>
        </p:nvSpPr>
        <p:spPr>
          <a:xfrm>
            <a:off x="5097145" y="5366385"/>
            <a:ext cx="1733550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gateway</a:t>
            </a:r>
            <a:endParaRPr lang="en-US" altLang="zh-CN"/>
          </a:p>
        </p:txBody>
      </p:sp>
      <p:sp>
        <p:nvSpPr>
          <p:cNvPr id="15" name="椭圆 14"/>
          <p:cNvSpPr/>
          <p:nvPr/>
        </p:nvSpPr>
        <p:spPr>
          <a:xfrm>
            <a:off x="5081270" y="1986280"/>
            <a:ext cx="1733550" cy="829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eureka</a:t>
            </a:r>
            <a:endParaRPr lang="en-US" altLang="zh-CN"/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4015740" y="2401570"/>
            <a:ext cx="1049020" cy="96520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0"/>
          </p:cNvCxnSpPr>
          <p:nvPr/>
        </p:nvCxnSpPr>
        <p:spPr>
          <a:xfrm flipV="1">
            <a:off x="3267710" y="2706370"/>
            <a:ext cx="2199640" cy="2658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endCxn id="15" idx="6"/>
          </p:cNvCxnSpPr>
          <p:nvPr/>
        </p:nvCxnSpPr>
        <p:spPr>
          <a:xfrm flipH="1" flipV="1">
            <a:off x="6814820" y="2401570"/>
            <a:ext cx="1160780" cy="69151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8" idx="1"/>
            <a:endCxn id="15" idx="5"/>
          </p:cNvCxnSpPr>
          <p:nvPr/>
        </p:nvCxnSpPr>
        <p:spPr>
          <a:xfrm flipH="1" flipV="1">
            <a:off x="6560820" y="2694940"/>
            <a:ext cx="1771650" cy="284099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5" idx="5"/>
            <a:endCxn id="9" idx="1"/>
          </p:cNvCxnSpPr>
          <p:nvPr/>
        </p:nvCxnSpPr>
        <p:spPr>
          <a:xfrm>
            <a:off x="4012565" y="3366770"/>
            <a:ext cx="133858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6" idx="5"/>
            <a:endCxn id="9" idx="2"/>
          </p:cNvCxnSpPr>
          <p:nvPr/>
        </p:nvCxnSpPr>
        <p:spPr>
          <a:xfrm flipV="1">
            <a:off x="3732530" y="5781675"/>
            <a:ext cx="1364615" cy="24320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9" idx="6"/>
            <a:endCxn id="8" idx="3"/>
          </p:cNvCxnSpPr>
          <p:nvPr/>
        </p:nvCxnSpPr>
        <p:spPr>
          <a:xfrm>
            <a:off x="6830695" y="5781675"/>
            <a:ext cx="1501775" cy="3016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9" idx="7"/>
            <a:endCxn id="7" idx="3"/>
          </p:cNvCxnSpPr>
          <p:nvPr/>
        </p:nvCxnSpPr>
        <p:spPr>
          <a:xfrm flipV="1">
            <a:off x="6576695" y="3366770"/>
            <a:ext cx="1591945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909060" y="57283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服务分发</a:t>
            </a:r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898640" y="574738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服务分发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370070" y="287147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服务注册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420360" y="38957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服务发现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6553835" y="283400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服务注册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623084" y="1385423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服务间调用关系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25" y="419735"/>
            <a:ext cx="3434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一、 回顾与实现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lab3</a:t>
            </a:r>
            <a:endParaRPr lang="en-US" altLang="zh-CN" sz="28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889250" y="3390265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order</a:t>
            </a:r>
            <a:endParaRPr lang="en-US" altLang="zh-CN"/>
          </a:p>
        </p:txBody>
      </p:sp>
      <p:sp>
        <p:nvSpPr>
          <p:cNvPr id="6" name="椭圆 5"/>
          <p:cNvSpPr/>
          <p:nvPr/>
        </p:nvSpPr>
        <p:spPr>
          <a:xfrm>
            <a:off x="3137535" y="5173345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product</a:t>
            </a:r>
            <a:endParaRPr lang="en-US" altLang="zh-CN"/>
          </a:p>
        </p:txBody>
      </p:sp>
      <p:sp>
        <p:nvSpPr>
          <p:cNvPr id="7" name="椭圆 6"/>
          <p:cNvSpPr/>
          <p:nvPr/>
        </p:nvSpPr>
        <p:spPr>
          <a:xfrm>
            <a:off x="7653655" y="2952115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collect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7653655" y="5173345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cart</a:t>
            </a:r>
            <a:endParaRPr lang="en-US" altLang="zh-CN"/>
          </a:p>
        </p:txBody>
      </p:sp>
      <p:sp>
        <p:nvSpPr>
          <p:cNvPr id="4" name="椭圆 3"/>
          <p:cNvSpPr/>
          <p:nvPr/>
        </p:nvSpPr>
        <p:spPr>
          <a:xfrm>
            <a:off x="5273675" y="2178685"/>
            <a:ext cx="1316355" cy="7734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user</a:t>
            </a:r>
            <a:endParaRPr lang="en-US" altLang="zh-CN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3999865" y="2588260"/>
            <a:ext cx="1273810" cy="93789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 flipV="1">
            <a:off x="3535045" y="4163695"/>
            <a:ext cx="248285" cy="100965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4453890" y="3612515"/>
            <a:ext cx="3392805" cy="19475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4453890" y="5560060"/>
            <a:ext cx="3199765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6396990" y="2839085"/>
            <a:ext cx="1902460" cy="233426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>
            <a:fillRect/>
          </a:stretch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2729" y="5441803"/>
            <a:ext cx="83471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 lab4</a:t>
            </a:r>
            <a:r>
              <a:rPr lang="zh-CN" altLang="en-US" sz="3200" dirty="0">
                <a:solidFill>
                  <a:schemeClr val="bg1"/>
                </a:solidFill>
              </a:rPr>
              <a:t>相关</a:t>
            </a:r>
            <a:endParaRPr lang="zh-CN" altLang="en-US" sz="3200" dirty="0">
              <a:solidFill>
                <a:schemeClr val="bg1"/>
              </a:solidFill>
            </a:endParaRPr>
          </a:p>
          <a:p>
            <a:endParaRPr lang="zh-CN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148590"/>
            <a:ext cx="10499090" cy="969645"/>
            <a:chOff x="1026459" y="557573"/>
            <a:chExt cx="10188388" cy="733347"/>
          </a:xfrm>
        </p:grpSpPr>
        <p:sp>
          <p:nvSpPr>
            <p:cNvPr id="45" name="矩形 44"/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>
              <a:fillRect/>
            </a:stretch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48" name="文本框 47"/>
          <p:cNvSpPr txBox="1"/>
          <p:nvPr/>
        </p:nvSpPr>
        <p:spPr>
          <a:xfrm>
            <a:off x="623084" y="1373358"/>
            <a:ext cx="8347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lvl="0" indent="-171450">
              <a:buFont typeface="Arial" panose="020B0604020202090204" pitchFamily="34" charset="0"/>
              <a:buChar char="•"/>
            </a:pPr>
            <a:r>
              <a:rPr lang="zh-CN" altLang="en-US" sz="2400" b="1" dirty="0">
                <a:solidFill>
                  <a:schemeClr val="tx1"/>
                </a:solidFill>
              </a:rPr>
              <a:t>补充</a:t>
            </a:r>
            <a:r>
              <a:rPr lang="en-US" altLang="zh-CN" sz="2400" b="1" dirty="0">
                <a:solidFill>
                  <a:schemeClr val="tx1"/>
                </a:solidFill>
              </a:rPr>
              <a:t>eureka</a:t>
            </a:r>
            <a:r>
              <a:rPr lang="zh-CN" altLang="en-US" sz="2400" b="1" dirty="0">
                <a:solidFill>
                  <a:schemeClr val="tx1"/>
                </a:solidFill>
              </a:rPr>
              <a:t>认证</a:t>
            </a:r>
            <a:endParaRPr lang="zh-CN" altLang="en-US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890" y="1663700"/>
            <a:ext cx="4394200" cy="2768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075" y="4613275"/>
            <a:ext cx="3022600" cy="1993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19605" y="2458720"/>
            <a:ext cx="2688590" cy="3476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Eureka 服务加入安全认证，在之前的服务中三处步骤：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1、在Eureka Server中加入spring-boot-starter-security依赖</a:t>
            </a:r>
            <a:endParaRPr lang="zh-CN" altLang="en-US" sz="2000"/>
          </a:p>
          <a:p>
            <a:r>
              <a:rPr lang="zh-CN" altLang="en-US" sz="2000"/>
              <a:t>2、修改application.yml新增配置</a:t>
            </a:r>
            <a:endParaRPr lang="zh-CN" altLang="en-US" sz="2000"/>
          </a:p>
          <a:p>
            <a:r>
              <a:rPr lang="en-US" altLang="zh-CN" sz="2000"/>
              <a:t>3.</a:t>
            </a:r>
            <a:r>
              <a:rPr lang="zh-CN" altLang="en-US" sz="2000"/>
              <a:t>启动Eureka服务：通过用户密码登陆</a:t>
            </a:r>
            <a:endParaRPr lang="zh-CN" altLang="en-US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1396</Words>
  <Application>WPS 文字</Application>
  <PresentationFormat>自定义</PresentationFormat>
  <Paragraphs>156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Arial</vt:lpstr>
      <vt:lpstr>方正书宋_GBK</vt:lpstr>
      <vt:lpstr>Wingdings</vt:lpstr>
      <vt:lpstr>Adobe Gothic Std B</vt:lpstr>
      <vt:lpstr>冬青黑体简体中文</vt:lpstr>
      <vt:lpstr>宋体</vt:lpstr>
      <vt:lpstr>汉仪书宋二KW</vt:lpstr>
      <vt:lpstr>等线</vt:lpstr>
      <vt:lpstr>汉仪中等线KW</vt:lpstr>
      <vt:lpstr>等线 Light</vt:lpstr>
      <vt:lpstr>微软雅黑</vt:lpstr>
      <vt:lpstr>汉仪旗黑</vt:lpstr>
      <vt:lpstr>Arial Unicode MS</vt:lpstr>
      <vt:lpstr>Calibri</vt:lpstr>
      <vt:lpstr>Helvetica Neue</vt:lpstr>
      <vt:lpstr>Office 主题​​</vt:lpstr>
      <vt:lpstr>1_Office 主题​​</vt:lpstr>
      <vt:lpstr>线上实体物资交换平台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wjf</cp:lastModifiedBy>
  <cp:revision>30</cp:revision>
  <dcterms:created xsi:type="dcterms:W3CDTF">2021-12-20T03:34:26Z</dcterms:created>
  <dcterms:modified xsi:type="dcterms:W3CDTF">2021-12-20T03:34:26Z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2052-3.9.1.6204</vt:lpwstr>
  </property>
</Properties>
</file>